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8" r:id="rId5"/>
    <p:sldId id="264" r:id="rId6"/>
    <p:sldId id="265" r:id="rId7"/>
    <p:sldId id="269" r:id="rId8"/>
    <p:sldId id="270" r:id="rId9"/>
    <p:sldId id="271" r:id="rId10"/>
    <p:sldId id="272" r:id="rId11"/>
    <p:sldId id="273" r:id="rId12"/>
    <p:sldId id="274" r:id="rId13"/>
    <p:sldId id="275" r:id="rId14"/>
    <p:sldId id="278" r:id="rId15"/>
    <p:sldId id="266" r:id="rId16"/>
    <p:sldId id="276" r:id="rId17"/>
    <p:sldId id="277" r:id="rId18"/>
    <p:sldId id="267" r:id="rId19"/>
    <p:sldId id="258" r:id="rId20"/>
    <p:sldId id="259"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A3B"/>
    <a:srgbClr val="5C04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2CA64-6B7E-48B5-88C1-EE92D6B37859}" type="datetimeFigureOut">
              <a:rPr lang="en-US" smtClean="0"/>
              <a:pPr/>
              <a:t>12/09/2021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1786F-DD74-4318-8FDF-FBE8C6E4A2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CA64-6B7E-48B5-88C1-EE92D6B37859}" type="datetimeFigureOut">
              <a:rPr lang="en-US" smtClean="0"/>
              <a:pPr/>
              <a:t>12/09/2021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1786F-DD74-4318-8FDF-FBE8C6E4A2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lgerian" pitchFamily="82" charset="0"/>
              </a:rPr>
              <a:t>Environmental studies</a:t>
            </a:r>
            <a:endParaRPr lang="en-US" dirty="0">
              <a:solidFill>
                <a:srgbClr val="00B050"/>
              </a:solidFill>
              <a:latin typeface="Algerian" pitchFamily="82" charset="0"/>
            </a:endParaRPr>
          </a:p>
        </p:txBody>
      </p:sp>
      <p:sp>
        <p:nvSpPr>
          <p:cNvPr id="3" name="Content Placeholder 2"/>
          <p:cNvSpPr>
            <a:spLocks noGrp="1"/>
          </p:cNvSpPr>
          <p:nvPr>
            <p:ph idx="1"/>
          </p:nvPr>
        </p:nvSpPr>
        <p:spPr/>
        <p:txBody>
          <a:bodyPr>
            <a:normAutofit/>
          </a:bodyPr>
          <a:lstStyle/>
          <a:p>
            <a:pPr algn="ctr">
              <a:buNone/>
            </a:pPr>
            <a:r>
              <a:rPr lang="en-US" sz="4400" b="1" dirty="0" smtClean="0">
                <a:solidFill>
                  <a:srgbClr val="FFC000"/>
                </a:solidFill>
              </a:rPr>
              <a:t>Semester 2</a:t>
            </a:r>
          </a:p>
          <a:p>
            <a:pPr algn="ctr">
              <a:buNone/>
            </a:pPr>
            <a:r>
              <a:rPr lang="en-US" sz="4400" b="1" dirty="0" smtClean="0">
                <a:solidFill>
                  <a:srgbClr val="FFC000"/>
                </a:solidFill>
              </a:rPr>
              <a:t>By</a:t>
            </a:r>
          </a:p>
          <a:p>
            <a:pPr algn="ctr">
              <a:buNone/>
            </a:pPr>
            <a:endParaRPr lang="en-US" dirty="0" smtClean="0"/>
          </a:p>
          <a:p>
            <a:pPr algn="ctr">
              <a:buNone/>
            </a:pPr>
            <a:r>
              <a:rPr lang="en-US" b="1" dirty="0" smtClean="0">
                <a:solidFill>
                  <a:srgbClr val="FF0000"/>
                </a:solidFill>
              </a:rPr>
              <a:t>Ms. </a:t>
            </a:r>
            <a:r>
              <a:rPr lang="en-US" b="1" dirty="0" err="1" smtClean="0">
                <a:solidFill>
                  <a:srgbClr val="FF0000"/>
                </a:solidFill>
              </a:rPr>
              <a:t>Neha</a:t>
            </a:r>
            <a:r>
              <a:rPr lang="en-US" b="1" dirty="0" smtClean="0">
                <a:solidFill>
                  <a:srgbClr val="FF0000"/>
                </a:solidFill>
              </a:rPr>
              <a:t> </a:t>
            </a:r>
            <a:r>
              <a:rPr lang="en-US" b="1" dirty="0" err="1" smtClean="0">
                <a:solidFill>
                  <a:srgbClr val="FF0000"/>
                </a:solidFill>
              </a:rPr>
              <a:t>Patange</a:t>
            </a:r>
            <a:endParaRPr lang="en-US" b="1" dirty="0" smtClean="0">
              <a:solidFill>
                <a:srgbClr val="FF0000"/>
              </a:solidFill>
            </a:endParaRPr>
          </a:p>
          <a:p>
            <a:pPr algn="ctr">
              <a:buNone/>
            </a:pPr>
            <a:r>
              <a:rPr lang="en-US" b="1" dirty="0" smtClean="0"/>
              <a:t>Asst. Prof. Environmental Studies</a:t>
            </a:r>
          </a:p>
          <a:p>
            <a:pPr algn="ctr">
              <a:buNone/>
            </a:pPr>
            <a:r>
              <a:rPr lang="en-US" sz="2400" b="1" dirty="0" smtClean="0"/>
              <a:t>N.S.S. COLLEGE OF COMM. &amp; ECO. TARDEO, MUMBAI -400 034</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USER\Desktop\Persistent 1.jpg"/>
          <p:cNvPicPr>
            <a:picLocks noChangeAspect="1" noChangeArrowheads="1"/>
          </p:cNvPicPr>
          <p:nvPr/>
        </p:nvPicPr>
        <p:blipFill>
          <a:blip r:embed="rId2"/>
          <a:srcRect/>
          <a:stretch>
            <a:fillRect/>
          </a:stretch>
        </p:blipFill>
        <p:spPr bwMode="auto">
          <a:xfrm>
            <a:off x="647700" y="304800"/>
            <a:ext cx="7946708" cy="6248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solidFill>
                  <a:srgbClr val="7030A0"/>
                </a:solidFill>
              </a:rPr>
              <a:t>E – waste &amp; plastic waste</a:t>
            </a:r>
            <a:endParaRPr lang="en-US" b="1" dirty="0">
              <a:solidFill>
                <a:srgbClr val="7030A0"/>
              </a:solidFill>
            </a:endParaRPr>
          </a:p>
        </p:txBody>
      </p:sp>
      <p:sp>
        <p:nvSpPr>
          <p:cNvPr id="3" name="Content Placeholder 2"/>
          <p:cNvSpPr>
            <a:spLocks noGrp="1"/>
          </p:cNvSpPr>
          <p:nvPr>
            <p:ph idx="1"/>
          </p:nvPr>
        </p:nvSpPr>
        <p:spPr>
          <a:xfrm>
            <a:off x="457200" y="1219200"/>
            <a:ext cx="8229600" cy="4906963"/>
          </a:xfrm>
        </p:spPr>
        <p:txBody>
          <a:bodyPr>
            <a:normAutofit/>
          </a:bodyPr>
          <a:lstStyle/>
          <a:p>
            <a:r>
              <a:rPr lang="en-US" sz="2400" b="1" dirty="0" smtClean="0">
                <a:solidFill>
                  <a:srgbClr val="7030A0"/>
                </a:solidFill>
              </a:rPr>
              <a:t>Indian scenario of E waste</a:t>
            </a:r>
          </a:p>
          <a:p>
            <a:r>
              <a:rPr lang="en-US" sz="2400" dirty="0" smtClean="0">
                <a:solidFill>
                  <a:srgbClr val="C00000"/>
                </a:solidFill>
              </a:rPr>
              <a:t>Effects of E waste</a:t>
            </a:r>
          </a:p>
          <a:p>
            <a:pPr marL="457200" indent="-457200">
              <a:buFont typeface="+mj-lt"/>
              <a:buAutoNum type="alphaUcPeriod"/>
            </a:pPr>
            <a:r>
              <a:rPr lang="en-US" sz="2400" dirty="0" smtClean="0">
                <a:solidFill>
                  <a:srgbClr val="C00000"/>
                </a:solidFill>
              </a:rPr>
              <a:t>Cadmium</a:t>
            </a:r>
          </a:p>
          <a:p>
            <a:pPr marL="457200" indent="-457200">
              <a:buFont typeface="+mj-lt"/>
              <a:buAutoNum type="alphaUcPeriod"/>
            </a:pPr>
            <a:r>
              <a:rPr lang="en-US" sz="2400" dirty="0" smtClean="0">
                <a:solidFill>
                  <a:srgbClr val="C00000"/>
                </a:solidFill>
              </a:rPr>
              <a:t>Mercury</a:t>
            </a:r>
          </a:p>
          <a:p>
            <a:pPr marL="457200" indent="-457200">
              <a:buFont typeface="+mj-lt"/>
              <a:buAutoNum type="alphaUcPeriod"/>
            </a:pPr>
            <a:r>
              <a:rPr lang="en-US" sz="2400" dirty="0" smtClean="0">
                <a:solidFill>
                  <a:srgbClr val="C00000"/>
                </a:solidFill>
              </a:rPr>
              <a:t>Lead </a:t>
            </a:r>
          </a:p>
          <a:p>
            <a:pPr marL="457200" indent="-457200">
              <a:buFont typeface="+mj-lt"/>
              <a:buAutoNum type="alphaUcPeriod"/>
            </a:pPr>
            <a:r>
              <a:rPr lang="en-US" sz="2400" dirty="0" smtClean="0">
                <a:solidFill>
                  <a:srgbClr val="C00000"/>
                </a:solidFill>
              </a:rPr>
              <a:t>Chromium</a:t>
            </a:r>
          </a:p>
          <a:p>
            <a:pPr marL="457200" indent="-457200">
              <a:buFont typeface="+mj-lt"/>
              <a:buAutoNum type="alphaUcPeriod"/>
            </a:pPr>
            <a:r>
              <a:rPr lang="en-US" sz="2400" dirty="0" smtClean="0">
                <a:solidFill>
                  <a:srgbClr val="C00000"/>
                </a:solidFill>
              </a:rPr>
              <a:t>Plastics including PVC</a:t>
            </a:r>
          </a:p>
          <a:p>
            <a:pPr marL="457200" indent="-457200">
              <a:buFont typeface="+mj-lt"/>
              <a:buAutoNum type="alphaUcPeriod"/>
            </a:pPr>
            <a:r>
              <a:rPr lang="en-US" sz="2400" dirty="0" smtClean="0">
                <a:solidFill>
                  <a:srgbClr val="C00000"/>
                </a:solidFill>
              </a:rPr>
              <a:t>Barium</a:t>
            </a:r>
          </a:p>
          <a:p>
            <a:pPr marL="457200" indent="-457200">
              <a:buFont typeface="+mj-lt"/>
              <a:buAutoNum type="alphaUcPeriod"/>
            </a:pPr>
            <a:endParaRPr lang="en-US" sz="2400" dirty="0">
              <a:solidFill>
                <a:srgbClr val="C00000"/>
              </a:solidFill>
            </a:endParaRPr>
          </a:p>
          <a:p>
            <a:r>
              <a:rPr lang="en-US" sz="2400" b="1" dirty="0" smtClean="0">
                <a:solidFill>
                  <a:srgbClr val="7030A0"/>
                </a:solidFill>
              </a:rPr>
              <a:t>Plastic waste</a:t>
            </a:r>
            <a:endParaRPr lang="en-US" sz="2400" b="1" dirty="0">
              <a:solidFill>
                <a:srgbClr val="7030A0"/>
              </a:solidFill>
            </a:endParaRPr>
          </a:p>
        </p:txBody>
      </p:sp>
    </p:spTree>
    <p:extLst>
      <p:ext uri="{BB962C8B-B14F-4D97-AF65-F5344CB8AC3E}">
        <p14:creationId xmlns:p14="http://schemas.microsoft.com/office/powerpoint/2010/main" xmlns="" val="84552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Effective waste management concepts</a:t>
            </a:r>
            <a:endParaRPr lang="en-US" b="1" dirty="0">
              <a:solidFill>
                <a:srgbClr val="7030A0"/>
              </a:solidFill>
            </a:endParaRPr>
          </a:p>
        </p:txBody>
      </p:sp>
      <p:sp>
        <p:nvSpPr>
          <p:cNvPr id="3" name="Content Placeholder 2"/>
          <p:cNvSpPr>
            <a:spLocks noGrp="1"/>
          </p:cNvSpPr>
          <p:nvPr>
            <p:ph idx="1"/>
          </p:nvPr>
        </p:nvSpPr>
        <p:spPr>
          <a:xfrm>
            <a:off x="762000" y="1600200"/>
            <a:ext cx="7924800" cy="4525963"/>
          </a:xfrm>
        </p:spPr>
        <p:txBody>
          <a:bodyPr>
            <a:normAutofit/>
          </a:bodyPr>
          <a:lstStyle/>
          <a:p>
            <a:r>
              <a:rPr lang="en-US" sz="2400" b="1" dirty="0" smtClean="0">
                <a:solidFill>
                  <a:srgbClr val="F00A3B"/>
                </a:solidFill>
                <a:latin typeface="Times New Roman" panose="02020603050405020304" pitchFamily="18" charset="0"/>
                <a:cs typeface="Times New Roman" panose="02020603050405020304" pitchFamily="18" charset="0"/>
              </a:rPr>
              <a:t>Rethink</a:t>
            </a:r>
          </a:p>
          <a:p>
            <a:r>
              <a:rPr lang="en-US" sz="2400" b="1" dirty="0" smtClean="0">
                <a:solidFill>
                  <a:srgbClr val="F00A3B"/>
                </a:solidFill>
                <a:latin typeface="Times New Roman" panose="02020603050405020304" pitchFamily="18" charset="0"/>
                <a:cs typeface="Times New Roman" panose="02020603050405020304" pitchFamily="18" charset="0"/>
              </a:rPr>
              <a:t>Refuse</a:t>
            </a:r>
          </a:p>
          <a:p>
            <a:r>
              <a:rPr lang="en-US" sz="2400" b="1" dirty="0" smtClean="0">
                <a:solidFill>
                  <a:srgbClr val="F00A3B"/>
                </a:solidFill>
                <a:latin typeface="Times New Roman" panose="02020603050405020304" pitchFamily="18" charset="0"/>
                <a:cs typeface="Times New Roman" panose="02020603050405020304" pitchFamily="18" charset="0"/>
              </a:rPr>
              <a:t>Reduce</a:t>
            </a:r>
          </a:p>
          <a:p>
            <a:r>
              <a:rPr lang="en-US" sz="2400" b="1" dirty="0" smtClean="0">
                <a:solidFill>
                  <a:srgbClr val="F00A3B"/>
                </a:solidFill>
                <a:latin typeface="Times New Roman" panose="02020603050405020304" pitchFamily="18" charset="0"/>
                <a:cs typeface="Times New Roman" panose="02020603050405020304" pitchFamily="18" charset="0"/>
              </a:rPr>
              <a:t>Reuse</a:t>
            </a:r>
          </a:p>
          <a:p>
            <a:r>
              <a:rPr lang="en-US" sz="2400" b="1" dirty="0" smtClean="0">
                <a:solidFill>
                  <a:srgbClr val="F00A3B"/>
                </a:solidFill>
                <a:latin typeface="Times New Roman" panose="02020603050405020304" pitchFamily="18" charset="0"/>
                <a:cs typeface="Times New Roman" panose="02020603050405020304" pitchFamily="18" charset="0"/>
              </a:rPr>
              <a:t>Recycle</a:t>
            </a:r>
          </a:p>
          <a:p>
            <a:r>
              <a:rPr lang="en-US" sz="2400" b="1" dirty="0" smtClean="0">
                <a:solidFill>
                  <a:srgbClr val="F00A3B"/>
                </a:solidFill>
                <a:latin typeface="Times New Roman" panose="02020603050405020304" pitchFamily="18" charset="0"/>
                <a:cs typeface="Times New Roman" panose="02020603050405020304" pitchFamily="18" charset="0"/>
              </a:rPr>
              <a:t>Regulate</a:t>
            </a:r>
          </a:p>
          <a:p>
            <a:r>
              <a:rPr lang="en-US" sz="2400" b="1" dirty="0" smtClean="0">
                <a:solidFill>
                  <a:srgbClr val="F00A3B"/>
                </a:solidFill>
                <a:latin typeface="Times New Roman" panose="02020603050405020304" pitchFamily="18" charset="0"/>
                <a:cs typeface="Times New Roman" panose="02020603050405020304" pitchFamily="18" charset="0"/>
              </a:rPr>
              <a:t>Research</a:t>
            </a:r>
            <a:endParaRPr lang="en-US" sz="2400" b="1" dirty="0">
              <a:solidFill>
                <a:srgbClr val="F00A3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5889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a:bodyPr>
          <a:lstStyle/>
          <a:p>
            <a:r>
              <a:rPr lang="en-US" sz="4000" b="1" dirty="0" smtClean="0">
                <a:solidFill>
                  <a:srgbClr val="7030A0"/>
                </a:solidFill>
              </a:rPr>
              <a:t>Pollution and Health hazards from solid waste</a:t>
            </a:r>
            <a:endParaRPr lang="en-US" sz="4000" b="1" dirty="0">
              <a:solidFill>
                <a:srgbClr val="7030A0"/>
              </a:solidFill>
            </a:endParaRPr>
          </a:p>
        </p:txBody>
      </p:sp>
      <p:sp>
        <p:nvSpPr>
          <p:cNvPr id="3" name="Content Placeholder 2"/>
          <p:cNvSpPr>
            <a:spLocks noGrp="1"/>
          </p:cNvSpPr>
          <p:nvPr>
            <p:ph idx="1"/>
          </p:nvPr>
        </p:nvSpPr>
        <p:spPr>
          <a:xfrm>
            <a:off x="914400" y="1905000"/>
            <a:ext cx="7239000" cy="4221163"/>
          </a:xfrm>
        </p:spPr>
        <p:txBody>
          <a:bodyPr>
            <a:normAutofit/>
          </a:bodyPr>
          <a:lstStyle/>
          <a:p>
            <a:endParaRPr lang="en-US" sz="2400" dirty="0" smtClean="0">
              <a:solidFill>
                <a:srgbClr val="0070C0"/>
              </a:solidFill>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Unavailability of land</a:t>
            </a:r>
          </a:p>
          <a:p>
            <a:r>
              <a:rPr lang="en-US" sz="2400" dirty="0" smtClean="0">
                <a:solidFill>
                  <a:srgbClr val="0070C0"/>
                </a:solidFill>
                <a:latin typeface="Times New Roman" panose="02020603050405020304" pitchFamily="18" charset="0"/>
                <a:cs typeface="Times New Roman" panose="02020603050405020304" pitchFamily="18" charset="0"/>
              </a:rPr>
              <a:t>Pollution of land</a:t>
            </a:r>
          </a:p>
          <a:p>
            <a:r>
              <a:rPr lang="en-US" sz="2400" dirty="0" smtClean="0">
                <a:solidFill>
                  <a:srgbClr val="0070C0"/>
                </a:solidFill>
                <a:latin typeface="Times New Roman" panose="02020603050405020304" pitchFamily="18" charset="0"/>
                <a:cs typeface="Times New Roman" panose="02020603050405020304" pitchFamily="18" charset="0"/>
              </a:rPr>
              <a:t>Loss of biodiversity</a:t>
            </a:r>
          </a:p>
          <a:p>
            <a:r>
              <a:rPr lang="en-US" sz="2400" dirty="0" smtClean="0">
                <a:solidFill>
                  <a:srgbClr val="0070C0"/>
                </a:solidFill>
                <a:latin typeface="Times New Roman" panose="02020603050405020304" pitchFamily="18" charset="0"/>
                <a:cs typeface="Times New Roman" panose="02020603050405020304" pitchFamily="18" charset="0"/>
              </a:rPr>
              <a:t>Dumping of solid waste</a:t>
            </a:r>
          </a:p>
          <a:p>
            <a:r>
              <a:rPr lang="en-US" sz="2400" dirty="0" smtClean="0">
                <a:solidFill>
                  <a:srgbClr val="0070C0"/>
                </a:solidFill>
                <a:latin typeface="Times New Roman" panose="02020603050405020304" pitchFamily="18" charset="0"/>
                <a:cs typeface="Times New Roman" panose="02020603050405020304" pitchFamily="18" charset="0"/>
              </a:rPr>
              <a:t>Social impact</a:t>
            </a:r>
          </a:p>
          <a:p>
            <a:r>
              <a:rPr lang="en-US" sz="2400" dirty="0" smtClean="0">
                <a:solidFill>
                  <a:srgbClr val="0070C0"/>
                </a:solidFill>
                <a:latin typeface="Times New Roman" panose="02020603050405020304" pitchFamily="18" charset="0"/>
                <a:cs typeface="Times New Roman" panose="02020603050405020304" pitchFamily="18" charset="0"/>
              </a:rPr>
              <a:t>Bio- accumulation</a:t>
            </a:r>
          </a:p>
          <a:p>
            <a:r>
              <a:rPr lang="en-US" sz="2400" dirty="0" smtClean="0">
                <a:solidFill>
                  <a:srgbClr val="0070C0"/>
                </a:solidFill>
                <a:latin typeface="Times New Roman" panose="02020603050405020304" pitchFamily="18" charset="0"/>
                <a:cs typeface="Times New Roman" panose="02020603050405020304" pitchFamily="18" charset="0"/>
              </a:rPr>
              <a:t>Bio- magnification</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2797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381000"/>
            <a:ext cx="8168535" cy="5943600"/>
          </a:xfrm>
        </p:spPr>
      </p:pic>
    </p:spTree>
    <p:extLst>
      <p:ext uri="{BB962C8B-B14F-4D97-AF65-F5344CB8AC3E}">
        <p14:creationId xmlns:p14="http://schemas.microsoft.com/office/powerpoint/2010/main" xmlns="" val="131957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chemeClr val="accent6">
                    <a:lumMod val="50000"/>
                  </a:schemeClr>
                </a:solidFill>
              </a:rPr>
              <a:t>Solid Waste Management</a:t>
            </a:r>
            <a:endParaRPr lang="en-US" b="1" dirty="0">
              <a:solidFill>
                <a:schemeClr val="accent6">
                  <a:lumMod val="50000"/>
                </a:schemeClr>
              </a:solidFill>
            </a:endParaRPr>
          </a:p>
        </p:txBody>
      </p:sp>
      <p:sp>
        <p:nvSpPr>
          <p:cNvPr id="3" name="Content Placeholder 2"/>
          <p:cNvSpPr>
            <a:spLocks noGrp="1"/>
          </p:cNvSpPr>
          <p:nvPr>
            <p:ph idx="1"/>
          </p:nvPr>
        </p:nvSpPr>
        <p:spPr>
          <a:xfrm>
            <a:off x="457200" y="1143000"/>
            <a:ext cx="8229600" cy="4983163"/>
          </a:xfrm>
        </p:spPr>
        <p:txBody>
          <a:bodyPr>
            <a:normAutofit lnSpcReduction="10000"/>
          </a:bodyPr>
          <a:lstStyle/>
          <a:p>
            <a:pPr algn="just">
              <a:buNone/>
            </a:pPr>
            <a:r>
              <a:rPr lang="en-US" sz="1700" dirty="0" smtClean="0">
                <a:latin typeface="Times New Roman" pitchFamily="18" charset="0"/>
                <a:cs typeface="Times New Roman" pitchFamily="18" charset="0"/>
              </a:rPr>
              <a:t>      There are different methods of solid waste management. The following are some of the recognized methods:</a:t>
            </a:r>
          </a:p>
          <a:p>
            <a:pPr algn="just">
              <a:buNone/>
            </a:pPr>
            <a:endParaRPr lang="en-US" sz="1700" dirty="0" smtClean="0">
              <a:latin typeface="Times New Roman" pitchFamily="18" charset="0"/>
              <a:cs typeface="Times New Roman" pitchFamily="18" charset="0"/>
            </a:endParaRPr>
          </a:p>
          <a:p>
            <a:pPr algn="just"/>
            <a:r>
              <a:rPr lang="en-US" sz="1700" b="1" dirty="0" smtClean="0">
                <a:latin typeface="Times New Roman" pitchFamily="18" charset="0"/>
                <a:cs typeface="Times New Roman" pitchFamily="18" charset="0"/>
              </a:rPr>
              <a:t>Sanitary Landfill</a:t>
            </a:r>
            <a:endParaRPr lang="en-US" sz="1700" dirty="0" smtClean="0">
              <a:latin typeface="Times New Roman" pitchFamily="18" charset="0"/>
              <a:cs typeface="Times New Roman" pitchFamily="18" charset="0"/>
            </a:endParaRPr>
          </a:p>
          <a:p>
            <a:pPr algn="just">
              <a:buNone/>
            </a:pPr>
            <a:r>
              <a:rPr lang="en-US" sz="1700" dirty="0" smtClean="0">
                <a:latin typeface="Times New Roman" pitchFamily="18" charset="0"/>
                <a:cs typeface="Times New Roman" pitchFamily="18" charset="0"/>
              </a:rPr>
              <a:t>       This is the most popular solid waste disposal method used today. Garbage is basically spread out in thin layers, compressed and covered with soil or plastic foam. Modern landfills are designed in such a way that the bottom of the landfill is covered with an impervious liner which is usually made of several layers of thick plastic and sand. This liner protects the ground water from being contaminated because of leaching or percolation. When the landfill is full, it is covered with layers of sand, clay, top soil and gravel to prevent seepage of water.</a:t>
            </a:r>
          </a:p>
          <a:p>
            <a:pPr algn="just">
              <a:buNone/>
            </a:pPr>
            <a:endParaRPr lang="en-US" sz="1700" dirty="0" smtClean="0">
              <a:latin typeface="Times New Roman" pitchFamily="18" charset="0"/>
              <a:cs typeface="Times New Roman" pitchFamily="18" charset="0"/>
            </a:endParaRPr>
          </a:p>
          <a:p>
            <a:pPr algn="just"/>
            <a:r>
              <a:rPr lang="en-US" sz="1700" b="1" dirty="0" smtClean="0">
                <a:latin typeface="Times New Roman" pitchFamily="18" charset="0"/>
                <a:cs typeface="Times New Roman" pitchFamily="18" charset="0"/>
              </a:rPr>
              <a:t>Incineration</a:t>
            </a:r>
            <a:endParaRPr lang="en-US" sz="1700" dirty="0" smtClean="0">
              <a:latin typeface="Times New Roman" pitchFamily="18" charset="0"/>
              <a:cs typeface="Times New Roman" pitchFamily="18" charset="0"/>
            </a:endParaRPr>
          </a:p>
          <a:p>
            <a:pPr algn="just">
              <a:buNone/>
            </a:pPr>
            <a:r>
              <a:rPr lang="en-US" sz="1700" dirty="0" smtClean="0">
                <a:latin typeface="Times New Roman" pitchFamily="18" charset="0"/>
                <a:cs typeface="Times New Roman" pitchFamily="18" charset="0"/>
              </a:rPr>
              <a:t>       This method involves burning of solid wastes at high temperatures until the wastes are turned into ashes. Incinerators are made in such a way that they do not give off extreme amounts of heat when burning solid wastes. This method of solid waste management can be done by individuals, municipalities and even institutions. The good thing about this method is the fact that it reduces the volume of waste up to 20 or 30% of the original volume.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b="1" dirty="0" smtClean="0">
                <a:solidFill>
                  <a:srgbClr val="002060"/>
                </a:solidFill>
                <a:latin typeface="Times New Roman" panose="02020603050405020304" pitchFamily="18" charset="0"/>
                <a:cs typeface="Times New Roman" panose="02020603050405020304" pitchFamily="18" charset="0"/>
              </a:rPr>
              <a:t>Sanitary landfill</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2739" y="1143000"/>
            <a:ext cx="8778521" cy="5562600"/>
          </a:xfrm>
        </p:spPr>
      </p:pic>
    </p:spTree>
    <p:extLst>
      <p:ext uri="{BB962C8B-B14F-4D97-AF65-F5344CB8AC3E}">
        <p14:creationId xmlns:p14="http://schemas.microsoft.com/office/powerpoint/2010/main" xmlns="" val="78442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b="1" dirty="0" smtClean="0">
                <a:solidFill>
                  <a:srgbClr val="002060"/>
                </a:solidFill>
                <a:latin typeface="Times New Roman" panose="02020603050405020304" pitchFamily="18" charset="0"/>
                <a:cs typeface="Times New Roman" panose="02020603050405020304" pitchFamily="18" charset="0"/>
              </a:rPr>
              <a:t> Incineration</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4800" y="981501"/>
            <a:ext cx="8534400" cy="5701554"/>
          </a:xfrm>
        </p:spPr>
      </p:pic>
    </p:spTree>
    <p:extLst>
      <p:ext uri="{BB962C8B-B14F-4D97-AF65-F5344CB8AC3E}">
        <p14:creationId xmlns:p14="http://schemas.microsoft.com/office/powerpoint/2010/main" xmlns="" val="245487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lgn="just"/>
            <a:r>
              <a:rPr lang="en-US" sz="16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Recovery and Recycling</a:t>
            </a:r>
            <a:endParaRPr lang="en-US" sz="1800" dirty="0" smtClean="0">
              <a:latin typeface="Times New Roman" pitchFamily="18" charset="0"/>
              <a:cs typeface="Times New Roman" pitchFamily="18" charset="0"/>
            </a:endParaRPr>
          </a:p>
          <a:p>
            <a:pPr marL="0" indent="0" algn="just">
              <a:buNone/>
            </a:pPr>
            <a:r>
              <a:rPr lang="en-US" sz="1800" dirty="0" smtClean="0">
                <a:latin typeface="Times New Roman" pitchFamily="18" charset="0"/>
                <a:cs typeface="Times New Roman" pitchFamily="18" charset="0"/>
              </a:rPr>
              <a:t>       Recycling or recovery of resources is the process of taking useful but discarded items for </a:t>
            </a:r>
            <a:r>
              <a:rPr lang="en-US" sz="1800" smtClean="0">
                <a:latin typeface="Times New Roman" pitchFamily="18" charset="0"/>
                <a:cs typeface="Times New Roman" pitchFamily="18" charset="0"/>
              </a:rPr>
              <a:t>next  </a:t>
            </a:r>
            <a:r>
              <a:rPr lang="en-US" sz="1800" smtClean="0">
                <a:latin typeface="Times New Roman" pitchFamily="18" charset="0"/>
                <a:cs typeface="Times New Roman" pitchFamily="18" charset="0"/>
              </a:rPr>
              <a:t>use</a:t>
            </a:r>
            <a:r>
              <a:rPr lang="en-US" sz="1800" dirty="0" smtClean="0">
                <a:latin typeface="Times New Roman" pitchFamily="18" charset="0"/>
                <a:cs typeface="Times New Roman" pitchFamily="18" charset="0"/>
              </a:rPr>
              <a:t>. Traditionally, these items are processed and cleaned before they are recycled. The process aims at reducing energy loss, consumption of new material and reduction of landfills.</a:t>
            </a:r>
          </a:p>
          <a:p>
            <a:pPr algn="just"/>
            <a:endParaRPr lang="en-US" sz="1800" dirty="0" smtClean="0">
              <a:latin typeface="Times New Roman" pitchFamily="18" charset="0"/>
              <a:cs typeface="Times New Roman" pitchFamily="18" charset="0"/>
            </a:endParaRPr>
          </a:p>
          <a:p>
            <a:pPr algn="just">
              <a:buFont typeface="Wingdings" panose="05000000000000000000" pitchFamily="2" charset="2"/>
              <a:buChar char="ü"/>
            </a:pPr>
            <a:r>
              <a:rPr lang="en-US" sz="1800" dirty="0" smtClean="0">
                <a:solidFill>
                  <a:srgbClr val="FF0000"/>
                </a:solidFill>
                <a:latin typeface="Times New Roman" pitchFamily="18" charset="0"/>
                <a:cs typeface="Times New Roman" pitchFamily="18" charset="0"/>
              </a:rPr>
              <a:t>Physical reprocessing</a:t>
            </a:r>
          </a:p>
          <a:p>
            <a:pPr algn="just">
              <a:buFont typeface="Wingdings" panose="05000000000000000000" pitchFamily="2" charset="2"/>
              <a:buChar char="ü"/>
            </a:pPr>
            <a:r>
              <a:rPr lang="en-US" sz="1800" dirty="0" smtClean="0">
                <a:solidFill>
                  <a:srgbClr val="FF0000"/>
                </a:solidFill>
                <a:latin typeface="Times New Roman" pitchFamily="18" charset="0"/>
                <a:cs typeface="Times New Roman" pitchFamily="18" charset="0"/>
              </a:rPr>
              <a:t>Biological reprocessing</a:t>
            </a:r>
          </a:p>
          <a:p>
            <a:pPr algn="just">
              <a:buFont typeface="Wingdings" panose="05000000000000000000" pitchFamily="2" charset="2"/>
              <a:buChar char="ü"/>
            </a:pPr>
            <a:endParaRPr lang="en-US" sz="1800" dirty="0" smtClean="0">
              <a:solidFill>
                <a:srgbClr val="FF0000"/>
              </a:solidFill>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Avoidance and Reduction methods</a:t>
            </a:r>
          </a:p>
          <a:p>
            <a:pPr algn="just"/>
            <a:endParaRPr lang="en-US" sz="1800" b="1"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Composting</a:t>
            </a:r>
            <a:endParaRPr lang="en-US" sz="1800" dirty="0" smtClean="0">
              <a:latin typeface="Times New Roman" pitchFamily="18" charset="0"/>
              <a:cs typeface="Times New Roman" pitchFamily="18" charset="0"/>
            </a:endParaRPr>
          </a:p>
          <a:p>
            <a:pPr marL="0" indent="0" algn="just">
              <a:buNone/>
            </a:pPr>
            <a:r>
              <a:rPr lang="en-US" sz="1800" dirty="0" smtClean="0">
                <a:latin typeface="Times New Roman" pitchFamily="18" charset="0"/>
                <a:cs typeface="Times New Roman" pitchFamily="18" charset="0"/>
              </a:rPr>
              <a:t>       Due to lack of adequate space for landfills, biodegradable yard waste is allowed to decompose in a medium designed for the purpose. Only biodegradable waste material are used in composting. Good quality environmentally friendly manure is formed from the compost and can be used for agricultural purposes.</a:t>
            </a:r>
          </a:p>
          <a:p>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Solid waste generation and management in Mumbai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Solid waste generated in Mumbai= Paper, textile, leather, plastic, glass, ash, compostable matter.</a:t>
            </a:r>
          </a:p>
          <a:p>
            <a:pPr marL="0" indent="0">
              <a:buNone/>
            </a:pP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Solid waste management=  Generation</a:t>
            </a:r>
          </a:p>
          <a:p>
            <a:pPr marL="0" indent="0">
              <a:buNone/>
            </a:pPr>
            <a:r>
              <a:rPr lang="en-US" sz="2000" dirty="0" smtClean="0">
                <a:latin typeface="Times New Roman" panose="02020603050405020304" pitchFamily="18" charset="0"/>
                <a:cs typeface="Times New Roman" panose="02020603050405020304" pitchFamily="18" charset="0"/>
              </a:rPr>
              <a:t>                                                  On site handling, storage and processing</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Collection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Transfer &amp; Transport</a:t>
            </a:r>
          </a:p>
          <a:p>
            <a:pPr marL="0" indent="0">
              <a:buNone/>
            </a:pPr>
            <a:r>
              <a:rPr lang="en-US" sz="2000" dirty="0" smtClean="0">
                <a:latin typeface="Times New Roman" panose="02020603050405020304" pitchFamily="18" charset="0"/>
                <a:cs typeface="Times New Roman" panose="02020603050405020304" pitchFamily="18" charset="0"/>
              </a:rPr>
              <a:t>                                                  Processing and recovery</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Disposal  sites</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Role of </a:t>
            </a:r>
            <a:r>
              <a:rPr lang="en-US" sz="2000" dirty="0" err="1" smtClean="0">
                <a:latin typeface="Times New Roman" panose="02020603050405020304" pitchFamily="18" charset="0"/>
                <a:cs typeface="Times New Roman" panose="02020603050405020304" pitchFamily="18" charset="0"/>
              </a:rPr>
              <a:t>ragpickers</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Role of citizens in waste management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EVS </a:t>
            </a:r>
            <a:r>
              <a:rPr lang="en-US" dirty="0" err="1" smtClean="0"/>
              <a:t>Sem</a:t>
            </a:r>
            <a:r>
              <a:rPr lang="en-US" dirty="0" smtClean="0"/>
              <a:t> 2 syllabus</a:t>
            </a:r>
            <a:endParaRPr lang="en-US" dirty="0"/>
          </a:p>
        </p:txBody>
      </p:sp>
      <p:pic>
        <p:nvPicPr>
          <p:cNvPr id="1027" name="Picture 3" descr="C:\Users\USER\Desktop\EVS sem 2 syllabus 1.jpg"/>
          <p:cNvPicPr>
            <a:picLocks noGrp="1" noChangeAspect="1" noChangeArrowheads="1"/>
          </p:cNvPicPr>
          <p:nvPr>
            <p:ph idx="1"/>
          </p:nvPr>
        </p:nvPicPr>
        <p:blipFill>
          <a:blip r:embed="rId2"/>
          <a:srcRect/>
          <a:stretch>
            <a:fillRect/>
          </a:stretch>
        </p:blipFill>
        <p:spPr bwMode="auto">
          <a:xfrm>
            <a:off x="1524000" y="762000"/>
            <a:ext cx="5791200" cy="6096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Current practice of solid waste management</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36660" y="1600200"/>
            <a:ext cx="7870680" cy="500537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Action plan for SWM</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2000" y="1219200"/>
            <a:ext cx="7620000" cy="5638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chemeClr val="accent2">
                    <a:lumMod val="75000"/>
                  </a:schemeClr>
                </a:solidFill>
              </a:rPr>
              <a:t>Sources of waste</a:t>
            </a:r>
            <a:endParaRPr lang="en-US" b="1" dirty="0">
              <a:solidFill>
                <a:schemeClr val="accent2">
                  <a:lumMod val="75000"/>
                </a:schemeClr>
              </a:solidFill>
            </a:endParaRPr>
          </a:p>
        </p:txBody>
      </p:sp>
      <p:sp>
        <p:nvSpPr>
          <p:cNvPr id="3" name="Content Placeholder 2"/>
          <p:cNvSpPr>
            <a:spLocks noGrp="1"/>
          </p:cNvSpPr>
          <p:nvPr>
            <p:ph idx="1"/>
          </p:nvPr>
        </p:nvSpPr>
        <p:spPr>
          <a:xfrm>
            <a:off x="457200" y="1295400"/>
            <a:ext cx="8229600" cy="4830763"/>
          </a:xfrm>
        </p:spPr>
        <p:txBody>
          <a:bodyPr>
            <a:normAutofit fontScale="47500" lnSpcReduction="20000"/>
          </a:bodyPr>
          <a:lstStyle/>
          <a:p>
            <a:pPr algn="just">
              <a:buNone/>
            </a:pPr>
            <a:r>
              <a:rPr lang="en-US" b="1" dirty="0" smtClean="0"/>
              <a:t>        </a:t>
            </a:r>
            <a:r>
              <a:rPr lang="en-US" sz="3400" b="1" dirty="0" smtClean="0">
                <a:latin typeface="Times New Roman" pitchFamily="18" charset="0"/>
                <a:cs typeface="Times New Roman" pitchFamily="18" charset="0"/>
              </a:rPr>
              <a:t>Sources Of Wastes</a:t>
            </a:r>
            <a:endParaRPr lang="en-US" sz="3400" dirty="0" smtClean="0">
              <a:latin typeface="Times New Roman" pitchFamily="18" charset="0"/>
              <a:cs typeface="Times New Roman" pitchFamily="18" charset="0"/>
            </a:endParaRPr>
          </a:p>
          <a:p>
            <a:pPr algn="just">
              <a:buNone/>
            </a:pPr>
            <a:r>
              <a:rPr lang="en-US" sz="3400" dirty="0" smtClean="0">
                <a:latin typeface="Times New Roman" pitchFamily="18" charset="0"/>
                <a:cs typeface="Times New Roman" pitchFamily="18" charset="0"/>
              </a:rPr>
              <a:t>             Generation of waste is a part and parcel of day-to-day human life. Wastes can be generated from various sources.</a:t>
            </a:r>
          </a:p>
          <a:p>
            <a:pPr algn="just">
              <a:buNone/>
            </a:pPr>
            <a:r>
              <a:rPr lang="en-US" sz="3400" dirty="0" smtClean="0">
                <a:latin typeface="Times New Roman" pitchFamily="18" charset="0"/>
                <a:cs typeface="Times New Roman" pitchFamily="18" charset="0"/>
              </a:rPr>
              <a:t>             This includes trash or garbage from households, schools, offices, marketplaces, restaurants and other public places. Everyday items like food debris, used plastic bags, soda cans and plastic water bottles, broken furniture, broken home appliances, clothing, etc. make up the wastes generated from such sources.</a:t>
            </a:r>
          </a:p>
          <a:p>
            <a:pPr algn="just">
              <a:buNone/>
            </a:pPr>
            <a:endParaRPr lang="en-US" sz="3400" dirty="0" smtClean="0">
              <a:latin typeface="Times New Roman" pitchFamily="18" charset="0"/>
              <a:cs typeface="Times New Roman" pitchFamily="18" charset="0"/>
            </a:endParaRPr>
          </a:p>
          <a:p>
            <a:pPr algn="just"/>
            <a:r>
              <a:rPr lang="en-US" sz="3400" b="1" dirty="0" smtClean="0">
                <a:latin typeface="Times New Roman" pitchFamily="18" charset="0"/>
                <a:cs typeface="Times New Roman" pitchFamily="18" charset="0"/>
              </a:rPr>
              <a:t>Medical or Clinical sources of wastes</a:t>
            </a:r>
            <a:endParaRPr lang="en-US" sz="3400" dirty="0" smtClean="0">
              <a:latin typeface="Times New Roman" pitchFamily="18" charset="0"/>
              <a:cs typeface="Times New Roman" pitchFamily="18" charset="0"/>
            </a:endParaRPr>
          </a:p>
          <a:p>
            <a:pPr algn="just">
              <a:buNone/>
            </a:pPr>
            <a:r>
              <a:rPr lang="en-US" sz="3400" dirty="0" smtClean="0">
                <a:latin typeface="Times New Roman" pitchFamily="18" charset="0"/>
                <a:cs typeface="Times New Roman" pitchFamily="18" charset="0"/>
              </a:rPr>
              <a:t>        Wastes produced from health care facilities, such as hospitals, clinics, surgical theaters, veterinary hospitals, and labs are referred to as medical/clinical waste. This includes surgical items, pharmaceuticals, blood, body parts, wound dressing materials, needles and syringes</a:t>
            </a:r>
          </a:p>
          <a:p>
            <a:pPr algn="just">
              <a:buNone/>
            </a:pPr>
            <a:endParaRPr lang="en-US" sz="3400" dirty="0" smtClean="0">
              <a:latin typeface="Times New Roman" pitchFamily="18" charset="0"/>
              <a:cs typeface="Times New Roman" pitchFamily="18" charset="0"/>
            </a:endParaRPr>
          </a:p>
          <a:p>
            <a:pPr algn="just"/>
            <a:r>
              <a:rPr lang="en-US" sz="3400" b="1" dirty="0" smtClean="0">
                <a:latin typeface="Times New Roman" pitchFamily="18" charset="0"/>
                <a:cs typeface="Times New Roman" pitchFamily="18" charset="0"/>
              </a:rPr>
              <a:t>Agricultural sources of wastes</a:t>
            </a:r>
            <a:endParaRPr lang="en-US" sz="3400" dirty="0" smtClean="0">
              <a:latin typeface="Times New Roman" pitchFamily="18" charset="0"/>
              <a:cs typeface="Times New Roman" pitchFamily="18" charset="0"/>
            </a:endParaRPr>
          </a:p>
          <a:p>
            <a:pPr algn="just">
              <a:buNone/>
            </a:pPr>
            <a:r>
              <a:rPr lang="en-US" sz="3400" dirty="0" smtClean="0">
                <a:latin typeface="Times New Roman" pitchFamily="18" charset="0"/>
                <a:cs typeface="Times New Roman" pitchFamily="18" charset="0"/>
              </a:rPr>
              <a:t>        Waste generated by agricultural activities, including horticulture, livestock breeding, market gardens and seedling nurseries, are called agricultural wastes. Wastes generated from this source include empty pesticide containers, old silage wrap, out of date medicines and wormers, used tires, surplus milk, cocoa pods and corn husks.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sz="1600" b="1" dirty="0" smtClean="0">
                <a:latin typeface="Times New Roman" pitchFamily="18" charset="0"/>
                <a:cs typeface="Times New Roman" pitchFamily="18" charset="0"/>
              </a:rPr>
              <a:t>Industrial Sources of Wastes</a:t>
            </a:r>
            <a:endParaRPr lang="en-US" sz="1600" dirty="0" smtClean="0">
              <a:latin typeface="Times New Roman" pitchFamily="18" charset="0"/>
              <a:cs typeface="Times New Roman" pitchFamily="18" charset="0"/>
            </a:endParaRPr>
          </a:p>
          <a:p>
            <a:pPr algn="just">
              <a:buNone/>
            </a:pPr>
            <a:r>
              <a:rPr lang="en-US" sz="1600" dirty="0" smtClean="0">
                <a:latin typeface="Times New Roman" pitchFamily="18" charset="0"/>
                <a:cs typeface="Times New Roman" pitchFamily="18" charset="0"/>
              </a:rPr>
              <a:t>         These are the wastes released from manufacturing and processing industries like chemical plants, cement factories, power plants, textile industries, food processing industries, petroleum industries. These industries produce different types of waste products.</a:t>
            </a:r>
          </a:p>
          <a:p>
            <a:pPr algn="just">
              <a:buNone/>
            </a:pP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Wastes from Construction or Demolition</a:t>
            </a:r>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Concrete debris, wood, huge package boxes and plastics from the building materials comprise construction waste, which is yielded as a result of the construction of roads and building. Demolition of old buildings and structures also generate wastes and these are called demolition waste.</a:t>
            </a:r>
          </a:p>
          <a:p>
            <a:pPr>
              <a:buNone/>
            </a:pP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Commercial Sources</a:t>
            </a:r>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As a result of the advancement of modem cities, industries and automobiles, wastes are generated daily on a large scale from commercial enterprises. These may include food items, disposable medical items, textiles and much more.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5029200"/>
          </a:xfrm>
        </p:spPr>
        <p:txBody>
          <a:bodyPr>
            <a:normAutofit/>
          </a:bodyPr>
          <a:lstStyle/>
          <a:p>
            <a:pPr algn="just"/>
            <a:r>
              <a:rPr lang="en-US" sz="1600" b="1" dirty="0" smtClean="0">
                <a:latin typeface="Times New Roman" pitchFamily="18" charset="0"/>
                <a:cs typeface="Times New Roman" pitchFamily="18" charset="0"/>
              </a:rPr>
              <a:t>Mining Sources</a:t>
            </a:r>
          </a:p>
          <a:p>
            <a:pPr algn="just">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Mining activities also generate wastes that have the potential to disturb the physical, chemical and biological features of the land and atmosphere. The wastes include the overburden material, mine tailings (the waste left after extracting the ore from the rock), harmful gases released by blasting etc.</a:t>
            </a:r>
          </a:p>
          <a:p>
            <a:pPr algn="just">
              <a:buNone/>
            </a:pPr>
            <a:endParaRPr lang="en-US"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Radioactive Sources</a:t>
            </a:r>
            <a:endParaRPr lang="en-US" sz="1600" dirty="0" smtClean="0">
              <a:latin typeface="Times New Roman" pitchFamily="18" charset="0"/>
              <a:cs typeface="Times New Roman" pitchFamily="18" charset="0"/>
            </a:endParaRPr>
          </a:p>
          <a:p>
            <a:pPr algn="just">
              <a:buNone/>
            </a:pPr>
            <a:r>
              <a:rPr lang="en-US" sz="1600" dirty="0" smtClean="0">
                <a:latin typeface="Times New Roman" pitchFamily="18" charset="0"/>
                <a:cs typeface="Times New Roman" pitchFamily="18" charset="0"/>
              </a:rPr>
              <a:t>        Radioactive sources of wastes include nuclear reactors, mining of radioactive substances and atomic explosions.</a:t>
            </a:r>
          </a:p>
          <a:p>
            <a:pPr algn="just">
              <a:buNone/>
            </a:pPr>
            <a:endParaRPr lang="en-US"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Electronic sources of waste</a:t>
            </a:r>
            <a:endParaRPr lang="en-US" sz="1600" dirty="0" smtClean="0">
              <a:latin typeface="Times New Roman" pitchFamily="18" charset="0"/>
              <a:cs typeface="Times New Roman" pitchFamily="18" charset="0"/>
            </a:endParaRPr>
          </a:p>
          <a:p>
            <a:pPr algn="just">
              <a:buNone/>
            </a:pPr>
            <a:r>
              <a:rPr lang="en-US" sz="1600" dirty="0" smtClean="0">
                <a:latin typeface="Times New Roman" pitchFamily="18" charset="0"/>
                <a:cs typeface="Times New Roman" pitchFamily="18" charset="0"/>
              </a:rPr>
              <a:t>        The DVD and music players, TV, Telephones, computers, vacuum cleaners and all the other electrical stuff at your home, which are of no more use, are electronic wastes. These are also called e-waste, e-scrap, or waste electrical and electronic equipment (WEEE). Some e-waste (like TV) contains lead, mercury and cadmium, which are harmful to humans and the environment.</a:t>
            </a:r>
          </a:p>
          <a:p>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waste</a:t>
            </a:r>
            <a:endParaRPr lang="en-US" dirty="0"/>
          </a:p>
        </p:txBody>
      </p:sp>
      <p:pic>
        <p:nvPicPr>
          <p:cNvPr id="1026" name="Picture 2" descr="C:\Users\USER\Desktop\Classification-of-waste-management-process-5.png"/>
          <p:cNvPicPr>
            <a:picLocks noGrp="1" noChangeAspect="1" noChangeArrowheads="1"/>
          </p:cNvPicPr>
          <p:nvPr>
            <p:ph idx="1"/>
          </p:nvPr>
        </p:nvPicPr>
        <p:blipFill>
          <a:blip r:embed="rId2"/>
          <a:srcRect/>
          <a:stretch>
            <a:fillRect/>
          </a:stretch>
        </p:blipFill>
        <p:spPr bwMode="auto">
          <a:xfrm>
            <a:off x="762000" y="1295400"/>
            <a:ext cx="6248400" cy="54942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waste</a:t>
            </a:r>
            <a:endParaRPr lang="en-US" dirty="0"/>
          </a:p>
        </p:txBody>
      </p:sp>
      <p:pic>
        <p:nvPicPr>
          <p:cNvPr id="1029" name="Picture 5" descr="C:\Users\USER\Desktop\Solid 3.jpg"/>
          <p:cNvPicPr>
            <a:picLocks noGrp="1" noChangeAspect="1" noChangeArrowheads="1"/>
          </p:cNvPicPr>
          <p:nvPr>
            <p:ph idx="1"/>
          </p:nvPr>
        </p:nvPicPr>
        <p:blipFill>
          <a:blip r:embed="rId2"/>
          <a:srcRect/>
          <a:stretch>
            <a:fillRect/>
          </a:stretch>
        </p:blipFill>
        <p:spPr bwMode="auto">
          <a:xfrm>
            <a:off x="381000" y="1600200"/>
            <a:ext cx="8398933" cy="4876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1" name="Picture 3" descr="C:\Users\USER\Desktop\Hazardous 1.jpg"/>
          <p:cNvPicPr>
            <a:picLocks noChangeAspect="1" noChangeArrowheads="1"/>
          </p:cNvPicPr>
          <p:nvPr/>
        </p:nvPicPr>
        <p:blipFill>
          <a:blip r:embed="rId2"/>
          <a:srcRect/>
          <a:stretch>
            <a:fillRect/>
          </a:stretch>
        </p:blipFill>
        <p:spPr bwMode="auto">
          <a:xfrm>
            <a:off x="1104265" y="0"/>
            <a:ext cx="6896735"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5" name="Picture 3" descr="C:\Users\USER\Desktop\Biodegradable 1.jpg"/>
          <p:cNvPicPr>
            <a:picLocks noChangeAspect="1" noChangeArrowheads="1"/>
          </p:cNvPicPr>
          <p:nvPr/>
        </p:nvPicPr>
        <p:blipFill>
          <a:blip r:embed="rId2"/>
          <a:srcRect/>
          <a:stretch>
            <a:fillRect/>
          </a:stretch>
        </p:blipFill>
        <p:spPr bwMode="auto">
          <a:xfrm>
            <a:off x="691515" y="0"/>
            <a:ext cx="776097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868</Words>
  <Application>Microsoft Office PowerPoint</Application>
  <PresentationFormat>On-screen Show (4:3)</PresentationFormat>
  <Paragraphs>99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Environmental studies</vt:lpstr>
      <vt:lpstr>EVS Sem 2 syllabus</vt:lpstr>
      <vt:lpstr>Sources of waste</vt:lpstr>
      <vt:lpstr>Slide 4</vt:lpstr>
      <vt:lpstr>Slide 5</vt:lpstr>
      <vt:lpstr>Classification of waste</vt:lpstr>
      <vt:lpstr>Classification of waste</vt:lpstr>
      <vt:lpstr>Slide 8</vt:lpstr>
      <vt:lpstr>Slide 9</vt:lpstr>
      <vt:lpstr>Slide 10</vt:lpstr>
      <vt:lpstr>E – waste &amp; plastic waste</vt:lpstr>
      <vt:lpstr>Effective waste management concepts</vt:lpstr>
      <vt:lpstr>Pollution and Health hazards from solid waste</vt:lpstr>
      <vt:lpstr>Slide 14</vt:lpstr>
      <vt:lpstr>Solid Waste Management</vt:lpstr>
      <vt:lpstr>Sanitary landfill</vt:lpstr>
      <vt:lpstr> Incineration</vt:lpstr>
      <vt:lpstr>Slide 18</vt:lpstr>
      <vt:lpstr>Solid waste generation and management in Mumbai</vt:lpstr>
      <vt:lpstr>Current practice of solid waste management</vt:lpstr>
      <vt:lpstr>Action plan for SWM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studies</dc:title>
  <dc:creator>USER</dc:creator>
  <cp:lastModifiedBy>USER</cp:lastModifiedBy>
  <cp:revision>54</cp:revision>
  <dcterms:created xsi:type="dcterms:W3CDTF">2021-01-17T04:55:04Z</dcterms:created>
  <dcterms:modified xsi:type="dcterms:W3CDTF">2021-09-12T15:58:39Z</dcterms:modified>
</cp:coreProperties>
</file>